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53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Default Extension="gif" ContentType="image/gif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52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148" r:id="rId1"/>
  </p:sldMasterIdLst>
  <p:notesMasterIdLst>
    <p:notesMasterId r:id="rId5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309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64097-0C0E-4F46-B82F-B24CEA9CD314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2D55B-A197-AD45-BE3F-6D49AB335A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D55B-A197-AD45-BE3F-6D49AB335A7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2D55B-A197-AD45-BE3F-6D49AB335A75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4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30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B134643E-4D58-F74A-8233-21FD21D618F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06096798-E930-5240-B978-8EDDC2B230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  <p:sldLayoutId id="2147484160" r:id="rId12"/>
    <p:sldLayoutId id="2147484161" r:id="rId13"/>
    <p:sldLayoutId id="2147484162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3.png"/><Relationship Id="rId5" Type="http://schemas.openxmlformats.org/officeDocument/2006/relationships/image" Target="../media/image2.png"/><Relationship Id="rId1" Type="http://schemas.openxmlformats.org/officeDocument/2006/relationships/video" Target="file://localhost/Users/copenrm/Desktop/funny-pictures-gif-cat-attack2.gif" TargetMode="Externa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jpeg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copenrm/Desktop/Hasan.mov" TargetMode="Externa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copenrm/Desktop/backflipwinp1.gif" TargetMode="External"/><Relationship Id="rId2" Type="http://schemas.openxmlformats.org/officeDocument/2006/relationships/slideLayout" Target="../slideLayouts/slideLayout9.xml"/><Relationship Id="rId3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jpeg"/><Relationship Id="rId3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copenrm/Desktop/pointlessmachinep1.gif" TargetMode="External"/><Relationship Id="rId2" Type="http://schemas.openxmlformats.org/officeDocument/2006/relationships/slideLayout" Target="../slideLayouts/slideLayout9.xml"/><Relationship Id="rId3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7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0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1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3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4.jpeg"/><Relationship Id="rId3" Type="http://schemas.openxmlformats.org/officeDocument/2006/relationships/image" Target="../media/image4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6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7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8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9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0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1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2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4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5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6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English IV </a:t>
            </a:r>
            <a:br>
              <a:rPr lang="en-US" dirty="0" smtClean="0"/>
            </a:br>
            <a:r>
              <a:rPr lang="en-US" dirty="0" smtClean="0"/>
              <a:t>Vocabulary 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                          </a:t>
            </a:r>
            <a:r>
              <a:rPr lang="en-US" smtClean="0"/>
              <a:t> #18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Adversary</a:t>
            </a:r>
            <a:endParaRPr lang="en-US" dirty="0"/>
          </a:p>
        </p:txBody>
      </p:sp>
      <p:pic>
        <p:nvPicPr>
          <p:cNvPr id="9" name="funny-pictures-gif-cat-attack2.gif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28800" y="3124200"/>
            <a:ext cx="5543597" cy="3321844"/>
          </a:xfrm>
        </p:spPr>
      </p:pic>
      <p:sp>
        <p:nvSpPr>
          <p:cNvPr id="12" name="Rectangle 11"/>
          <p:cNvSpPr/>
          <p:nvPr/>
        </p:nvSpPr>
        <p:spPr>
          <a:xfrm>
            <a:off x="4114800" y="1524000"/>
            <a:ext cx="4572000" cy="10874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defTabSz="914400">
              <a:spcAft>
                <a:spcPts val="2000"/>
              </a:spcAft>
              <a:buBlip>
                <a:blip r:embed="rId5"/>
              </a:buBlip>
            </a:pPr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One’s opponent</a:t>
            </a:r>
          </a:p>
          <a:p>
            <a:pPr marL="342900" lvl="0" indent="-342900" defTabSz="914400">
              <a:spcAft>
                <a:spcPts val="2000"/>
              </a:spcAft>
              <a:buBlip>
                <a:blip r:embed="rId5"/>
              </a:buBlip>
            </a:pPr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Cats and dogs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Advocate</a:t>
            </a:r>
            <a:endParaRPr lang="en-US" dirty="0"/>
          </a:p>
        </p:txBody>
      </p:sp>
      <p:pic>
        <p:nvPicPr>
          <p:cNvPr id="5" name="Picture Placeholder 4" descr="images-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414291" y="1440965"/>
            <a:ext cx="3703911" cy="4964390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Someone representing you on a large scale.</a:t>
            </a:r>
          </a:p>
          <a:p>
            <a:r>
              <a:rPr lang="en-US" dirty="0" smtClean="0"/>
              <a:t>Mohandas Gandhi was an advocate for Human Rights in India.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Artisan</a:t>
            </a:r>
            <a:endParaRPr lang="en-US" dirty="0"/>
          </a:p>
        </p:txBody>
      </p:sp>
      <p:pic>
        <p:nvPicPr>
          <p:cNvPr id="5" name="Picture Placeholder 4" descr="blacksmith_bi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440436" y="1321671"/>
            <a:ext cx="3651621" cy="520297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Someone who makes things as a profession.</a:t>
            </a:r>
          </a:p>
          <a:p>
            <a:r>
              <a:rPr lang="en-US" dirty="0" smtClean="0"/>
              <a:t>A blacksmith is an artisan.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1737037" y="426006"/>
            <a:ext cx="5357480" cy="401310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One who practices self-denial.</a:t>
            </a:r>
          </a:p>
          <a:p>
            <a:r>
              <a:rPr lang="en-US" dirty="0" smtClean="0"/>
              <a:t>A monk is an ascetic person.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Ascetic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2177197" y="980548"/>
            <a:ext cx="4760412" cy="3339520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Falsely claiming to be someone else.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Charlatan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Hedonist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who self-indulges.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images-6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/>
          <a:stretch>
            <a:fillRect/>
          </a:stretch>
        </p:blipFill>
        <p:spPr>
          <a:xfrm rot="153739">
            <a:off x="1711776" y="916031"/>
            <a:ext cx="3552958" cy="3178175"/>
          </a:xfrm>
        </p:spPr>
      </p:pic>
      <p:pic>
        <p:nvPicPr>
          <p:cNvPr id="5" name="Picture Placeholder 4" descr="600px-Seal_Of_The_President_Of_The_United_States_Of_America.svg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 rot="21338992">
            <a:off x="4859129" y="1201086"/>
            <a:ext cx="3178292" cy="3178754"/>
          </a:xfrm>
          <a:prstGeom prst="roundRect">
            <a:avLst>
              <a:gd name="adj" fmla="val 50000"/>
            </a:avLst>
          </a:prstGeo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Public Speaker</a:t>
            </a:r>
          </a:p>
          <a:p>
            <a:r>
              <a:rPr lang="en-US" dirty="0" smtClean="0"/>
              <a:t>President of the United States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Pariah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sz="half" idx="4294967295"/>
          </p:nvPr>
        </p:nvSpPr>
        <p:spPr>
          <a:xfrm>
            <a:off x="3810000" y="1600200"/>
            <a:ext cx="3657600" cy="2743200"/>
          </a:xfrm>
        </p:spPr>
        <p:txBody>
          <a:bodyPr/>
          <a:lstStyle/>
          <a:p>
            <a:r>
              <a:rPr lang="en-US" dirty="0" smtClean="0"/>
              <a:t>An outcast, possibly like this Turkish man</a:t>
            </a:r>
          </a:p>
        </p:txBody>
      </p:sp>
      <p:pic>
        <p:nvPicPr>
          <p:cNvPr id="22" name="Hasan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2895600"/>
            <a:ext cx="6400800" cy="3600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Raconteur</a:t>
            </a:r>
            <a:endParaRPr lang="en-US" dirty="0"/>
          </a:p>
        </p:txBody>
      </p:sp>
      <p:pic>
        <p:nvPicPr>
          <p:cNvPr id="9" name="Picture Placeholder 8" descr="images-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541477" y="1321671"/>
            <a:ext cx="3449542" cy="5202978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Someone who tells stories in a entertaining fashion.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0845" y="990600"/>
            <a:ext cx="3951755" cy="1431832"/>
          </a:xfrm>
        </p:spPr>
        <p:txBody>
          <a:bodyPr/>
          <a:lstStyle/>
          <a:p>
            <a:r>
              <a:rPr lang="en-US" dirty="0" smtClean="0"/>
              <a:t>Skeptic</a:t>
            </a:r>
            <a:endParaRPr lang="en-US" dirty="0"/>
          </a:p>
        </p:txBody>
      </p:sp>
      <p:pic>
        <p:nvPicPr>
          <p:cNvPr id="5" name="Picture Placeholder 4" descr="demotivational-posters-mayan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b="9197"/>
          <a:stretch>
            <a:fillRect/>
          </a:stretch>
        </p:blipFill>
        <p:spPr>
          <a:xfrm rot="21416935">
            <a:off x="370229" y="816861"/>
            <a:ext cx="4799530" cy="530757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0845" y="2547938"/>
            <a:ext cx="3951755" cy="3700462"/>
          </a:xfrm>
        </p:spPr>
        <p:txBody>
          <a:bodyPr/>
          <a:lstStyle/>
          <a:p>
            <a:r>
              <a:rPr lang="en-US" dirty="0" smtClean="0"/>
              <a:t>Doubting person</a:t>
            </a:r>
          </a:p>
          <a:p>
            <a:r>
              <a:rPr lang="en-US" dirty="0" smtClean="0"/>
              <a:t>Some people are skeptics of       the 2012 Phenomenon,     believing it won’t happen.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image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1752665" y="437139"/>
            <a:ext cx="5479414" cy="3878840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had a clandestine peek at my cell phone to see</a:t>
            </a:r>
          </a:p>
          <a:p>
            <a:r>
              <a:rPr lang="en-US" dirty="0" smtClean="0"/>
              <a:t>what the answers to my Middle Ages Test were.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Clandestine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Virtuoso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Skilled at something.</a:t>
            </a:r>
          </a:p>
          <a:p>
            <a:r>
              <a:rPr lang="en-US" dirty="0" smtClean="0"/>
              <a:t>This guy does back flips into a shirt. Therefore, he is a virtuoso at back flips.</a:t>
            </a:r>
            <a:endParaRPr lang="en-US" dirty="0"/>
          </a:p>
        </p:txBody>
      </p:sp>
      <p:pic>
        <p:nvPicPr>
          <p:cNvPr id="12" name="backflipwinp1.gif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876800" y="595243"/>
            <a:ext cx="3352800" cy="583095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Extraneous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Irrelevant; unrelated.</a:t>
            </a:r>
          </a:p>
          <a:p>
            <a:r>
              <a:rPr lang="en-US" dirty="0" smtClean="0"/>
              <a:t>This statement is extraneous to English Class. </a:t>
            </a:r>
            <a:r>
              <a:rPr lang="en-US" dirty="0" smtClean="0">
                <a:sym typeface="Wingdings"/>
              </a:rPr>
              <a:t></a:t>
            </a:r>
            <a:endParaRPr lang="en-US" dirty="0"/>
          </a:p>
        </p:txBody>
      </p:sp>
      <p:pic>
        <p:nvPicPr>
          <p:cNvPr id="11" name="Picture 10" descr="philosoraptor_and_his_640_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447800"/>
            <a:ext cx="4572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Frivolous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712788" y="3774142"/>
            <a:ext cx="7716838" cy="3388658"/>
          </a:xfrm>
        </p:spPr>
        <p:txBody>
          <a:bodyPr>
            <a:normAutofit/>
          </a:bodyPr>
          <a:lstStyle/>
          <a:p>
            <a:r>
              <a:rPr lang="en-US" dirty="0" smtClean="0"/>
              <a:t>No serious purpose.</a:t>
            </a:r>
          </a:p>
          <a:p>
            <a:r>
              <a:rPr lang="en-US" dirty="0" smtClean="0"/>
              <a:t>A man sued Michael Jordan for $832 million because he looked like him. This can be considered a frivolous lawsuit.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Incidental</a:t>
            </a:r>
            <a:endParaRPr lang="en-US" dirty="0"/>
          </a:p>
        </p:txBody>
      </p:sp>
      <p:pic>
        <p:nvPicPr>
          <p:cNvPr id="7" name="Picture Placeholder 6" descr="images-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414291" y="1399160"/>
            <a:ext cx="3703911" cy="4525274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Accompanying but not a major part of something.</a:t>
            </a:r>
          </a:p>
          <a:p>
            <a:r>
              <a:rPr lang="en-US" dirty="0" smtClean="0"/>
              <a:t>A dead bug on the windshield.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508" b="-1508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Not really important.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Inconsequential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Not connected to something.</a:t>
            </a:r>
          </a:p>
          <a:p>
            <a:r>
              <a:rPr lang="en-US" dirty="0" smtClean="0"/>
              <a:t>These pictures are irrelevant to each other.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Irrelevant</a:t>
            </a:r>
            <a:endParaRPr lang="en-US" dirty="0"/>
          </a:p>
        </p:txBody>
      </p:sp>
      <p:pic>
        <p:nvPicPr>
          <p:cNvPr id="19" name="Picture Placeholder 18" descr="yuno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-989" r="-989"/>
          <a:stretch>
            <a:fillRect/>
          </a:stretch>
        </p:blipFill>
        <p:spPr>
          <a:xfrm rot="153739">
            <a:off x="402431" y="946831"/>
            <a:ext cx="4329278" cy="3178754"/>
          </a:xfrm>
        </p:spPr>
      </p:pic>
      <p:pic>
        <p:nvPicPr>
          <p:cNvPr id="14" name="Picture Placeholder 13" descr="funny_math_solution_find_x[2]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 rot="21338992">
            <a:off x="4534297" y="997812"/>
            <a:ext cx="4068184" cy="3178754"/>
          </a:xfrm>
        </p:spPr>
      </p:pic>
      <p:sp>
        <p:nvSpPr>
          <p:cNvPr id="16" name="TextBox 15"/>
          <p:cNvSpPr txBox="1"/>
          <p:nvPr/>
        </p:nvSpPr>
        <p:spPr>
          <a:xfrm>
            <a:off x="4082388" y="1567696"/>
            <a:ext cx="109921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dirty="0" smtClean="0"/>
              <a:t>≠</a:t>
            </a:r>
            <a:endParaRPr lang="en-US" sz="1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images-1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2407361" y="970281"/>
            <a:ext cx="4329278" cy="3242912"/>
          </a:xfrm>
          <a:prstGeom prst="roundRect">
            <a:avLst>
              <a:gd name="adj" fmla="val 13149"/>
            </a:avLst>
          </a:prstGeo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Small and unimportant as to be not worth considering.                          (Relates to things) </a:t>
            </a:r>
          </a:p>
          <a:p>
            <a:r>
              <a:rPr lang="en-US" dirty="0" smtClean="0"/>
              <a:t>Ayumi thought that the math lesson was </a:t>
            </a:r>
            <a:r>
              <a:rPr lang="en-US" b="1" dirty="0" smtClean="0"/>
              <a:t>negligible</a:t>
            </a:r>
            <a:r>
              <a:rPr lang="en-US" dirty="0" smtClean="0"/>
              <a:t> so she didn't pay attention.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Negligible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209544797_6098d3463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1111613" y="921379"/>
            <a:ext cx="4175777" cy="3340716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Pertaining to or situating on the edge of something.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Peripheral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791200" y="1295400"/>
            <a:ext cx="2895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Aft>
                <a:spcPts val="2000"/>
              </a:spcAft>
            </a:pPr>
            <a:r>
              <a:rPr lang="en-US" sz="2400" dirty="0" smtClean="0">
                <a:solidFill>
                  <a:prstClr val="white"/>
                </a:solidFill>
                <a:sym typeface="Wingdings"/>
              </a:rPr>
              <a:t>            </a:t>
            </a:r>
            <a:r>
              <a:rPr lang="en-US" sz="2400" dirty="0" smtClean="0">
                <a:solidFill>
                  <a:prstClr val="white"/>
                </a:solidFill>
              </a:rPr>
              <a:t>This guy can see you from here with his peripheral vision. Creepy, eh? O.O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Funny+sign+asking+not+to+steal+their+sign+letter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2407361" y="935030"/>
            <a:ext cx="4329278" cy="3313414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Of little importance (Pertaining to people)</a:t>
            </a:r>
          </a:p>
          <a:p>
            <a:r>
              <a:rPr lang="en-US" dirty="0" smtClean="0"/>
              <a:t>Petty theft (stealing something of little value)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Superficial</a:t>
            </a:r>
            <a:endParaRPr lang="en-US" dirty="0"/>
          </a:p>
        </p:txBody>
      </p:sp>
      <p:pic>
        <p:nvPicPr>
          <p:cNvPr id="5" name="Picture Placeholder 4" descr="materialist.bmp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414291" y="1944192"/>
            <a:ext cx="3703911" cy="3141061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477870" y="2590800"/>
            <a:ext cx="3951755" cy="3700462"/>
          </a:xfrm>
        </p:spPr>
        <p:txBody>
          <a:bodyPr/>
          <a:lstStyle/>
          <a:p>
            <a:r>
              <a:rPr lang="en-US" dirty="0" smtClean="0"/>
              <a:t>Existing on the surface.</a:t>
            </a:r>
          </a:p>
          <a:p>
            <a:r>
              <a:rPr lang="en-US" dirty="0" smtClean="0"/>
              <a:t>Some people are superficial, meaning that they only care about outward appearances.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287706914BsgRvl_ph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2407361" y="968201"/>
            <a:ext cx="4329278" cy="3247071"/>
          </a:xfrm>
          <a:prstGeom prst="roundRect">
            <a:avLst>
              <a:gd name="adj" fmla="val 11173"/>
            </a:avLst>
          </a:prstGeo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covert operation was considered a failure because Carol’s hiding spot wasn’t very secretive.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Covert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Trifling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Unimportant.</a:t>
            </a:r>
            <a:endParaRPr lang="en-US" dirty="0"/>
          </a:p>
        </p:txBody>
      </p:sp>
      <p:pic>
        <p:nvPicPr>
          <p:cNvPr id="7" name="Picture Placeholder 6" descr="stop-telemarketer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531357" y="1391024"/>
            <a:ext cx="3703911" cy="41617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Trivial</a:t>
            </a:r>
            <a:endParaRPr lang="en-US" dirty="0"/>
          </a:p>
        </p:txBody>
      </p:sp>
      <p:pic>
        <p:nvPicPr>
          <p:cNvPr id="8" name="pointlessmachinep1.gif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05325" y="2020506"/>
            <a:ext cx="4257675" cy="319798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Of little value or importance.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Bad-Smell-Ad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1321">
            <a:off x="1632417" y="583585"/>
            <a:ext cx="5745959" cy="3706299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Unpleasant smell or taste; extremely sharp or bitter.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Acrid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rid desert$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4000"/>
          <a:stretch>
            <a:fillRect/>
          </a:stretch>
        </p:blipFill>
        <p:spPr>
          <a:xfrm rot="21338992">
            <a:off x="2348509" y="474147"/>
            <a:ext cx="4196022" cy="3816747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Extremely dry.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Arid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Aesthetic</a:t>
            </a:r>
            <a:endParaRPr lang="en-US" dirty="0"/>
          </a:p>
        </p:txBody>
      </p:sp>
      <p:pic>
        <p:nvPicPr>
          <p:cNvPr id="8" name="Picture Placeholder 7" descr="images-1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423" t="2780" b="22239"/>
          <a:stretch>
            <a:fillRect/>
          </a:stretch>
        </p:blipFill>
        <p:spPr>
          <a:xfrm rot="21416935">
            <a:off x="952647" y="1917427"/>
            <a:ext cx="3428971" cy="3708024"/>
          </a:xfrm>
          <a:prstGeom prst="roundRect">
            <a:avLst>
              <a:gd name="adj" fmla="val 13556"/>
            </a:avLst>
          </a:prstGeo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Dealing with beauty.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5070" y="990600"/>
            <a:ext cx="3951755" cy="1431832"/>
          </a:xfrm>
        </p:spPr>
        <p:txBody>
          <a:bodyPr/>
          <a:lstStyle/>
          <a:p>
            <a:r>
              <a:rPr lang="en-US" dirty="0" smtClean="0"/>
              <a:t>Atheistic</a:t>
            </a:r>
            <a:endParaRPr lang="en-US" dirty="0"/>
          </a:p>
        </p:txBody>
      </p:sp>
      <p:pic>
        <p:nvPicPr>
          <p:cNvPr id="5" name="Picture Placeholder 4" descr="images-1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394397" y="1324077"/>
            <a:ext cx="4431984" cy="443231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3645" y="2547938"/>
            <a:ext cx="3951755" cy="3700462"/>
          </a:xfrm>
        </p:spPr>
        <p:txBody>
          <a:bodyPr/>
          <a:lstStyle/>
          <a:p>
            <a:r>
              <a:rPr lang="en-US" dirty="0" smtClean="0"/>
              <a:t>Not believing in the existence of God or godly entities.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Ambiguous</a:t>
            </a:r>
            <a:endParaRPr lang="en-US" dirty="0"/>
          </a:p>
        </p:txBody>
      </p:sp>
      <p:pic>
        <p:nvPicPr>
          <p:cNvPr id="5" name="Picture Placeholder 4" descr="gillbert_vanity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 rot="21416935">
            <a:off x="414292" y="1696148"/>
            <a:ext cx="3703911" cy="370419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Having a double meaning.</a:t>
            </a:r>
          </a:p>
          <a:p>
            <a:r>
              <a:rPr lang="en-US" dirty="0" smtClean="0"/>
              <a:t>This picture is ambiguous because it can be seen as a woman looking into a mirror and a skull.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Ambivalent</a:t>
            </a:r>
            <a:endParaRPr lang="en-US" dirty="0"/>
          </a:p>
        </p:txBody>
      </p:sp>
      <p:pic>
        <p:nvPicPr>
          <p:cNvPr id="5" name="Picture Placeholder 4" descr="ambivalent.gif"/>
          <p:cNvPicPr>
            <a:picLocks noGrp="1" noChangeAspect="1"/>
          </p:cNvPicPr>
          <p:nvPr>
            <p:ph idx="1"/>
          </p:nvPr>
        </p:nvPicPr>
        <p:blipFill>
          <a:blip r:embed="rId2"/>
          <a:srcRect t="-3260" b="-3260"/>
          <a:stretch>
            <a:fillRect/>
          </a:stretch>
        </p:blipFill>
        <p:spPr>
          <a:prstGeom prst="roundRect">
            <a:avLst>
              <a:gd name="adj" fmla="val 13120"/>
            </a:avLst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Having mixed feelings.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0b1fe8e5-c8c4-4cf8-a41c-b64abe91145d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r="10080" b="9600"/>
          <a:stretch>
            <a:fillRect/>
          </a:stretch>
        </p:blipFill>
        <p:spPr>
          <a:xfrm rot="21338992">
            <a:off x="607735" y="666144"/>
            <a:ext cx="5062462" cy="3817099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To come together into one.</a:t>
            </a:r>
          </a:p>
          <a:p>
            <a:r>
              <a:rPr lang="en-US" dirty="0" smtClean="0"/>
              <a:t>To marry is a form of coalesce.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Coalesce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80425" y="1557516"/>
            <a:ext cx="3158775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300"/>
              </a:spcBef>
              <a:spcAft>
                <a:spcPts val="2000"/>
              </a:spcAft>
            </a:pPr>
            <a:r>
              <a:rPr lang="en-US" sz="3800" dirty="0" smtClean="0">
                <a:solidFill>
                  <a:prstClr val="white"/>
                </a:solidFill>
              </a:rPr>
              <a:t>Bad Example</a:t>
            </a:r>
            <a:endParaRPr lang="en-US" sz="3800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Convalesce</a:t>
            </a:r>
            <a:endParaRPr lang="en-US" dirty="0"/>
          </a:p>
        </p:txBody>
      </p:sp>
      <p:pic>
        <p:nvPicPr>
          <p:cNvPr id="5" name="Picture Placeholder 4" descr="sick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414291" y="1483013"/>
            <a:ext cx="3703911" cy="4880294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To recover after an illness.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Furtive</a:t>
            </a:r>
            <a:endParaRPr lang="en-US" dirty="0"/>
          </a:p>
        </p:txBody>
      </p:sp>
      <p:pic>
        <p:nvPicPr>
          <p:cNvPr id="15" name="Picture Placeholder 14" descr="images-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630099" y="1321670"/>
            <a:ext cx="3272295" cy="5202978"/>
          </a:xfrm>
        </p:spPr>
      </p:pic>
      <p:sp>
        <p:nvSpPr>
          <p:cNvPr id="8" name="Vertical 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Attempting to avoid attention.</a:t>
            </a:r>
          </a:p>
          <a:p>
            <a:r>
              <a:rPr lang="en-US" dirty="0" smtClean="0"/>
              <a:t>Shy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dirty="0" smtClean="0"/>
              <a:t>Delusion</a:t>
            </a:r>
            <a:endParaRPr lang="en-US" dirty="0"/>
          </a:p>
        </p:txBody>
      </p:sp>
      <p:pic>
        <p:nvPicPr>
          <p:cNvPr id="7" name="Picture 6" descr="Delus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57200"/>
            <a:ext cx="6762749" cy="5410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33600" y="5952292"/>
            <a:ext cx="327700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300"/>
              </a:spcBef>
              <a:spcAft>
                <a:spcPts val="2000"/>
              </a:spcAft>
            </a:pPr>
            <a:r>
              <a:rPr lang="en-US" sz="3800" dirty="0" smtClean="0">
                <a:solidFill>
                  <a:prstClr val="white"/>
                </a:solidFill>
              </a:rPr>
              <a:t>^Definition^</a:t>
            </a:r>
            <a:endParaRPr lang="en-US" sz="3800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713232" y="5499847"/>
            <a:ext cx="7717536" cy="1281953"/>
          </a:xfrm>
        </p:spPr>
        <p:txBody>
          <a:bodyPr>
            <a:normAutofit/>
          </a:bodyPr>
          <a:lstStyle/>
          <a:p>
            <a:r>
              <a:rPr lang="en-US" dirty="0" smtClean="0"/>
              <a:t>Reference to something in literature or popular culture.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2788" y="4838981"/>
            <a:ext cx="7716838" cy="723620"/>
          </a:xfrm>
        </p:spPr>
        <p:txBody>
          <a:bodyPr/>
          <a:lstStyle/>
          <a:p>
            <a:r>
              <a:rPr lang="en-US" dirty="0" smtClean="0"/>
              <a:t>Allusion</a:t>
            </a:r>
            <a:endParaRPr lang="en-US" dirty="0"/>
          </a:p>
        </p:txBody>
      </p:sp>
      <p:pic>
        <p:nvPicPr>
          <p:cNvPr id="9" name="Picture Placeholder 8" descr="Easy_A_4.jp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521" t="69025" r="5281"/>
          <a:stretch>
            <a:fillRect/>
          </a:stretch>
        </p:blipFill>
        <p:spPr>
          <a:xfrm rot="153739">
            <a:off x="556269" y="1536238"/>
            <a:ext cx="4336448" cy="2177918"/>
          </a:xfrm>
        </p:spPr>
      </p:pic>
      <p:pic>
        <p:nvPicPr>
          <p:cNvPr id="7" name="Picture Placeholder 6" descr="apple-snake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 rot="21338992">
            <a:off x="5603294" y="472852"/>
            <a:ext cx="2542626" cy="3178754"/>
          </a:xfrm>
        </p:spPr>
      </p:pic>
      <p:sp>
        <p:nvSpPr>
          <p:cNvPr id="10" name="Rectangle 9"/>
          <p:cNvSpPr/>
          <p:nvPr/>
        </p:nvSpPr>
        <p:spPr>
          <a:xfrm>
            <a:off x="509752" y="38174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spcBef>
                <a:spcPts val="300"/>
              </a:spcBef>
              <a:spcAft>
                <a:spcPts val="2000"/>
              </a:spcAft>
            </a:pPr>
            <a:r>
              <a:rPr lang="en-US" dirty="0" smtClean="0">
                <a:solidFill>
                  <a:prstClr val="white"/>
                </a:solidFill>
              </a:rPr>
              <a:t>Easy A’s allusion to “The Scarlet Letter”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24400" y="3810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spcBef>
                <a:spcPts val="300"/>
              </a:spcBef>
              <a:spcAft>
                <a:spcPts val="2000"/>
              </a:spcAft>
            </a:pPr>
            <a:r>
              <a:rPr lang="en-US" dirty="0" smtClean="0">
                <a:solidFill>
                  <a:prstClr val="white"/>
                </a:solidFill>
              </a:rPr>
              <a:t>Allusion to The Bible                                (The whole Snake and Apple thing)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1605186" y="576922"/>
            <a:ext cx="5656252" cy="4236901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13232" y="5652247"/>
            <a:ext cx="7717536" cy="1281953"/>
          </a:xfrm>
        </p:spPr>
        <p:txBody>
          <a:bodyPr/>
          <a:lstStyle/>
          <a:p>
            <a:r>
              <a:rPr lang="en-US" dirty="0" smtClean="0"/>
              <a:t>Not real.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2788" y="4991381"/>
            <a:ext cx="7716838" cy="723620"/>
          </a:xfrm>
        </p:spPr>
        <p:txBody>
          <a:bodyPr/>
          <a:lstStyle/>
          <a:p>
            <a:r>
              <a:rPr lang="en-US" dirty="0" smtClean="0"/>
              <a:t>Illusion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Imprudent</a:t>
            </a:r>
            <a:endParaRPr lang="en-US" dirty="0"/>
          </a:p>
        </p:txBody>
      </p:sp>
      <p:pic>
        <p:nvPicPr>
          <p:cNvPr id="9" name="Picture Placeholder 8" descr="images-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414291" y="1759435"/>
            <a:ext cx="3703911" cy="4327450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Rash; nonchalant; not caring.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disrespectfu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1912175" y="587260"/>
            <a:ext cx="5234123" cy="366404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Disrespectful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Impudent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1808957" y="672976"/>
            <a:ext cx="5390559" cy="3699913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13232" y="5271247"/>
            <a:ext cx="7717536" cy="1281953"/>
          </a:xfrm>
        </p:spPr>
        <p:txBody>
          <a:bodyPr/>
          <a:lstStyle/>
          <a:p>
            <a:r>
              <a:rPr lang="en-US" dirty="0" smtClean="0"/>
              <a:t>Native to an area</a:t>
            </a:r>
          </a:p>
          <a:p>
            <a:r>
              <a:rPr lang="en-US" dirty="0" smtClean="0"/>
              <a:t>Bald Eagles are indigenous to North America.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Indigenous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1417227" y="921379"/>
            <a:ext cx="3382354" cy="3340716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Needy; poor.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62600" y="1371600"/>
            <a:ext cx="2438400" cy="2049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ts val="300"/>
              </a:spcBef>
              <a:spcAft>
                <a:spcPts val="2000"/>
              </a:spcAft>
            </a:pPr>
            <a:r>
              <a:rPr lang="en-US" dirty="0" smtClean="0">
                <a:solidFill>
                  <a:prstClr val="white"/>
                </a:solidFill>
              </a:rPr>
              <a:t>Obviously, Lindsay Lohan is poor, because she stole a necklace. </a:t>
            </a:r>
          </a:p>
          <a:p>
            <a:pPr lvl="0" algn="ctr" defTabSz="914400">
              <a:spcBef>
                <a:spcPts val="300"/>
              </a:spcBef>
              <a:spcAft>
                <a:spcPts val="2000"/>
              </a:spcAft>
            </a:pPr>
            <a:r>
              <a:rPr lang="en-US" dirty="0" smtClean="0">
                <a:solidFill>
                  <a:prstClr val="white"/>
                </a:solidFill>
              </a:rPr>
              <a:t>Well, she’s poor by celebrity standards.</a:t>
            </a:r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2407361" y="976522"/>
            <a:ext cx="4329278" cy="3230430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Being angry because you think you were being treated unfairly.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Indignant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2407360" y="961929"/>
            <a:ext cx="4329278" cy="3259597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Familiar; close.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Intimate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Ryuk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r="18281" b="7875"/>
          <a:stretch>
            <a:fillRect/>
          </a:stretch>
        </p:blipFill>
        <p:spPr>
          <a:xfrm rot="21338992">
            <a:off x="2203467" y="391814"/>
            <a:ext cx="4738017" cy="4006264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To frighten, especially in order to make them do what one wants.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Intimidate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960" y="1082768"/>
            <a:ext cx="3951755" cy="1431832"/>
          </a:xfrm>
        </p:spPr>
        <p:txBody>
          <a:bodyPr/>
          <a:lstStyle/>
          <a:p>
            <a:r>
              <a:rPr lang="en-US" dirty="0" smtClean="0"/>
              <a:t>Inconspicuous</a:t>
            </a:r>
            <a:endParaRPr lang="en-US" dirty="0"/>
          </a:p>
        </p:txBody>
      </p:sp>
      <p:pic>
        <p:nvPicPr>
          <p:cNvPr id="5" name="Picture Placeholder 4" descr="images-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3819229" y="1134043"/>
            <a:ext cx="4443235" cy="332835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5045" y="3124200"/>
            <a:ext cx="7228355" cy="5681662"/>
          </a:xfrm>
        </p:spPr>
        <p:txBody>
          <a:bodyPr/>
          <a:lstStyle/>
          <a:p>
            <a:r>
              <a:rPr lang="en-US" dirty="0" smtClean="0"/>
              <a:t>Not noticeable.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grape juice was dropped on an inconspicuous area of the carpet, so the stain was not noticeable from most angles.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not discovered or known about; uncertain; not clear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Obscure</a:t>
            </a:r>
            <a:endParaRPr lang="en-US" dirty="0"/>
          </a:p>
        </p:txBody>
      </p:sp>
      <p:pic>
        <p:nvPicPr>
          <p:cNvPr id="7" name="Picture Placeholder 6" descr="Future_City_highresolutio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299" b="-1299"/>
          <a:stretch>
            <a:fillRect/>
          </a:stretch>
        </p:blipFill>
        <p:spPr/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oreillybreadtoas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2901702" y="921379"/>
            <a:ext cx="3340596" cy="3340716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slow to understand.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Obtuse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Ponderable</a:t>
            </a:r>
            <a:endParaRPr lang="en-US" dirty="0"/>
          </a:p>
        </p:txBody>
      </p:sp>
      <p:pic>
        <p:nvPicPr>
          <p:cNvPr id="5" name="Picture Placeholder 4" descr="fail_parachute[2]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595" t="2034" r="2595" b="2034"/>
          <a:stretch>
            <a:fillRect/>
          </a:stretch>
        </p:blipFill>
        <p:spPr>
          <a:xfrm rot="21416935">
            <a:off x="510393" y="1656632"/>
            <a:ext cx="3511709" cy="4533091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Having great significance; important.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Ponderous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Slow and clumsy because of great weight                                              (can be physical or mental weight)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Sly</a:t>
            </a:r>
            <a:endParaRPr lang="en-US" dirty="0"/>
          </a:p>
        </p:txBody>
      </p:sp>
      <p:pic>
        <p:nvPicPr>
          <p:cNvPr id="5" name="Picture Placeholder 4" descr="article-1210746-06447F29000005DC-356_634x90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445892" y="1321671"/>
            <a:ext cx="3640704" cy="5202978"/>
          </a:xfrm>
          <a:prstGeom prst="roundRect">
            <a:avLst>
              <a:gd name="adj" fmla="val 14467"/>
            </a:avLst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Sneaky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Stealthy</a:t>
            </a:r>
            <a:endParaRPr lang="en-US" dirty="0"/>
          </a:p>
        </p:txBody>
      </p:sp>
      <p:pic>
        <p:nvPicPr>
          <p:cNvPr id="5" name="Picture Placeholder 4" descr="how-to-draw-a-chibi-ninja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416935">
            <a:off x="414291" y="1391348"/>
            <a:ext cx="3703911" cy="370419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Not to be seen or heard.</a:t>
            </a:r>
          </a:p>
          <a:p>
            <a:endParaRPr lang="en-US" dirty="0" smtClean="0"/>
          </a:p>
          <a:p>
            <a:r>
              <a:rPr lang="en-US" dirty="0" smtClean="0"/>
              <a:t>Ninjas are stealthy.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-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1878127" y="857308"/>
            <a:ext cx="4654627" cy="348662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Kept secret as to not be well thought of.</a:t>
            </a:r>
          </a:p>
          <a:p>
            <a:r>
              <a:rPr lang="en-US" dirty="0" smtClean="0"/>
              <a:t>The surreptitious act of switching the restroom signs was a success.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Surreptitious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image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21338992">
            <a:off x="2029987" y="814526"/>
            <a:ext cx="5131776" cy="3490498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Not attracting attention.</a:t>
            </a:r>
          </a:p>
          <a:p>
            <a:r>
              <a:rPr lang="en-US" dirty="0" smtClean="0"/>
              <a:t>Although skin moles are unobtrusive in daily lives of many people, some  do not like to see skin blemishes on their bodies.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Unobtrusive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6253</TotalTime>
  <Words>726</Words>
  <Application>Microsoft Macintosh PowerPoint</Application>
  <PresentationFormat>On-screen Show (4:3)</PresentationFormat>
  <Paragraphs>142</Paragraphs>
  <Slides>53</Slides>
  <Notes>2</Notes>
  <HiddenSlides>0</HiddenSlides>
  <MMClips>4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Sky</vt:lpstr>
      <vt:lpstr>English IV  Vocabulary Words</vt:lpstr>
      <vt:lpstr>Clandestine</vt:lpstr>
      <vt:lpstr>Covert</vt:lpstr>
      <vt:lpstr>Furtive</vt:lpstr>
      <vt:lpstr>Inconspicuous</vt:lpstr>
      <vt:lpstr>Sly</vt:lpstr>
      <vt:lpstr>Stealthy</vt:lpstr>
      <vt:lpstr>Surreptitious</vt:lpstr>
      <vt:lpstr>Unobtrusive</vt:lpstr>
      <vt:lpstr>Adversary</vt:lpstr>
      <vt:lpstr>Advocate</vt:lpstr>
      <vt:lpstr>Artisan</vt:lpstr>
      <vt:lpstr>Ascetic</vt:lpstr>
      <vt:lpstr>Charlatan</vt:lpstr>
      <vt:lpstr>Hedonist</vt:lpstr>
      <vt:lpstr>Orator</vt:lpstr>
      <vt:lpstr>Pariah</vt:lpstr>
      <vt:lpstr>Raconteur</vt:lpstr>
      <vt:lpstr>Skeptic</vt:lpstr>
      <vt:lpstr>Virtuoso</vt:lpstr>
      <vt:lpstr>Extraneous</vt:lpstr>
      <vt:lpstr>Frivolous</vt:lpstr>
      <vt:lpstr>Incidental</vt:lpstr>
      <vt:lpstr>Inconsequential</vt:lpstr>
      <vt:lpstr>Irrelevant</vt:lpstr>
      <vt:lpstr>Negligible</vt:lpstr>
      <vt:lpstr>Peripheral</vt:lpstr>
      <vt:lpstr>Petty</vt:lpstr>
      <vt:lpstr>Superficial</vt:lpstr>
      <vt:lpstr>Trifling</vt:lpstr>
      <vt:lpstr>Trivial</vt:lpstr>
      <vt:lpstr>Acrid</vt:lpstr>
      <vt:lpstr>Arid</vt:lpstr>
      <vt:lpstr>Aesthetic</vt:lpstr>
      <vt:lpstr>Atheistic</vt:lpstr>
      <vt:lpstr>Ambiguous</vt:lpstr>
      <vt:lpstr>Ambivalent</vt:lpstr>
      <vt:lpstr>Coalesce</vt:lpstr>
      <vt:lpstr>Convalesce</vt:lpstr>
      <vt:lpstr>Delusion</vt:lpstr>
      <vt:lpstr>Allusion</vt:lpstr>
      <vt:lpstr>Illusion</vt:lpstr>
      <vt:lpstr>Imprudent</vt:lpstr>
      <vt:lpstr>Impudent</vt:lpstr>
      <vt:lpstr>Indigenous</vt:lpstr>
      <vt:lpstr>Indigent</vt:lpstr>
      <vt:lpstr>Indignant</vt:lpstr>
      <vt:lpstr>Intimate</vt:lpstr>
      <vt:lpstr>Intimidate</vt:lpstr>
      <vt:lpstr>Obscure</vt:lpstr>
      <vt:lpstr>Obtuse</vt:lpstr>
      <vt:lpstr>Ponderable</vt:lpstr>
      <vt:lpstr>Ponderous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IV  Vocabulary Words</dc:title>
  <dc:creator>Ryne Copen</dc:creator>
  <cp:lastModifiedBy>Stephanie Suber</cp:lastModifiedBy>
  <cp:revision>10</cp:revision>
  <dcterms:created xsi:type="dcterms:W3CDTF">2011-03-22T17:41:28Z</dcterms:created>
  <dcterms:modified xsi:type="dcterms:W3CDTF">2011-03-22T17:41:57Z</dcterms:modified>
</cp:coreProperties>
</file>